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4" r:id="rId17"/>
    <p:sldId id="278" r:id="rId18"/>
    <p:sldId id="276" r:id="rId19"/>
    <p:sldId id="280" r:id="rId20"/>
    <p:sldId id="279" r:id="rId21"/>
    <p:sldId id="281" r:id="rId22"/>
    <p:sldId id="275" r:id="rId23"/>
    <p:sldId id="284" r:id="rId24"/>
    <p:sldId id="285" r:id="rId25"/>
    <p:sldId id="286" r:id="rId26"/>
    <p:sldId id="283" r:id="rId27"/>
    <p:sldId id="277" r:id="rId28"/>
    <p:sldId id="271" r:id="rId29"/>
    <p:sldId id="272" r:id="rId30"/>
    <p:sldId id="289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0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3F384-CFAE-47EC-8586-8DABD9AA67D7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C1F56-0503-4F80-8B24-9FC7CF252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9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Features: </a:t>
            </a:r>
          </a:p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is stored sorted by key; </a:t>
            </a:r>
          </a:p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can create snapshot to get a consistent view of data.</a:t>
            </a:r>
            <a:endParaRPr lang="en-US" altLang="zh-CN" dirty="0" smtClean="0"/>
          </a:p>
          <a:p>
            <a:r>
              <a:rPr lang="en-US" altLang="zh-CN" dirty="0" smtClean="0"/>
              <a:t>NoSQL;</a:t>
            </a:r>
            <a:r>
              <a:rPr lang="en-US" altLang="zh-CN" baseline="0" dirty="0" smtClean="0"/>
              <a:t> single process; no client-server support.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789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2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封装 和 效率 有时就像鱼和熊掌。</a:t>
            </a:r>
            <a:endParaRPr lang="en-US" altLang="zh-CN" dirty="0" smtClean="0"/>
          </a:p>
          <a:p>
            <a:r>
              <a:rPr lang="zh-CN" altLang="en-US" dirty="0" smtClean="0"/>
              <a:t>一个段子说程序员：假设有一个人负责烧水，你给他一个空水壶，他去接水，接电源，然后烧，烧完再给你。</a:t>
            </a:r>
            <a:endParaRPr lang="en-US" altLang="zh-CN" dirty="0" smtClean="0"/>
          </a:p>
          <a:p>
            <a:r>
              <a:rPr lang="zh-CN" altLang="en-US" dirty="0" smtClean="0"/>
              <a:t>现在问一个程序员 “你有一个装满水的壶，怎么获得一壶开水”，回答 “把水倒掉，然后把壶给那个人”。这是典型的程序员思维。</a:t>
            </a:r>
            <a:endParaRPr lang="en-US" altLang="zh-CN" dirty="0" smtClean="0"/>
          </a:p>
          <a:p>
            <a:r>
              <a:rPr lang="zh-CN" altLang="en-US" dirty="0" smtClean="0"/>
              <a:t>但显然这并非最高效的处理方式。这反应出一个问题：</a:t>
            </a:r>
            <a:endParaRPr lang="en-US" altLang="zh-CN" dirty="0" smtClean="0"/>
          </a:p>
          <a:p>
            <a:r>
              <a:rPr lang="zh-CN" altLang="en-US" dirty="0" smtClean="0"/>
              <a:t>在对系统做模块化时，程序有可能是以相当低效的方式组织起来的。</a:t>
            </a:r>
            <a:endParaRPr lang="en-US" altLang="zh-CN" dirty="0" smtClean="0"/>
          </a:p>
          <a:p>
            <a:r>
              <a:rPr lang="zh-CN" altLang="en-US" dirty="0" smtClean="0"/>
              <a:t>原因是：当把一个模块封装时，我们失去了内部的实现细节。（虽然 降低了开发的难度 并且 提高了可维护性）但是有可能失去效率。</a:t>
            </a:r>
            <a:endParaRPr lang="en-US" altLang="zh-CN" dirty="0" smtClean="0"/>
          </a:p>
          <a:p>
            <a:r>
              <a:rPr lang="zh-CN" altLang="en-US" dirty="0" smtClean="0"/>
              <a:t>另一方面，当把内部细节暴露出来时，原来 </a:t>
            </a:r>
            <a:r>
              <a:rPr lang="en-US" altLang="zh-CN" dirty="0" smtClean="0"/>
              <a:t>local </a:t>
            </a:r>
            <a:r>
              <a:rPr lang="zh-CN" altLang="en-US" dirty="0" smtClean="0"/>
              <a:t>的状态就变得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global</a:t>
            </a:r>
            <a:r>
              <a:rPr lang="zh-CN" altLang="en-US" baseline="0" dirty="0" smtClean="0"/>
              <a:t>，极大地增加了 开发 和 维护 难度，但是会获得更高的效率。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所以这就是 </a:t>
            </a:r>
            <a:r>
              <a:rPr lang="en-US" altLang="zh-CN" baseline="0" dirty="0" smtClean="0"/>
              <a:t>Trade-Off </a:t>
            </a:r>
            <a:r>
              <a:rPr lang="zh-CN" altLang="en-US" baseline="0" dirty="0" smtClean="0"/>
              <a:t>！！！在设计时要仔细斟酌。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levelDB </a:t>
            </a:r>
            <a:r>
              <a:rPr lang="zh-CN" altLang="en-US" baseline="0" dirty="0" smtClean="0"/>
              <a:t>中的例子太复杂，举两个其他例子：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3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COW</a:t>
            </a:r>
            <a:r>
              <a:rPr lang="zh-CN" altLang="en-US" dirty="0" smtClean="0"/>
              <a:t>，一个众所周知的技术。</a:t>
            </a:r>
            <a:endParaRPr lang="en-US" altLang="zh-CN" dirty="0" smtClean="0"/>
          </a:p>
          <a:p>
            <a:r>
              <a:rPr lang="zh-CN" altLang="en-US" dirty="0" smtClean="0"/>
              <a:t>第一个例子是 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中的 </a:t>
            </a:r>
            <a:r>
              <a:rPr lang="en-US" altLang="zh-CN" dirty="0" smtClean="0"/>
              <a:t>fork </a:t>
            </a:r>
            <a:r>
              <a:rPr lang="zh-CN" altLang="en-US" dirty="0" smtClean="0"/>
              <a:t>函数。</a:t>
            </a:r>
            <a:r>
              <a:rPr lang="en-US" altLang="zh-CN" dirty="0" smtClean="0"/>
              <a:t>fork </a:t>
            </a:r>
            <a:r>
              <a:rPr lang="zh-CN" altLang="en-US" dirty="0" smtClean="0"/>
              <a:t>函数就是说从父进程 </a:t>
            </a:r>
            <a:r>
              <a:rPr lang="en-US" altLang="zh-CN" dirty="0" smtClean="0"/>
              <a:t>fork </a:t>
            </a:r>
            <a:r>
              <a:rPr lang="zh-CN" altLang="en-US" dirty="0" smtClean="0"/>
              <a:t>出来一个子进程，并且大部分资源和父进程一致，所以通常要 </a:t>
            </a:r>
            <a:r>
              <a:rPr lang="en-US" altLang="zh-CN" dirty="0" smtClean="0"/>
              <a:t>copy </a:t>
            </a:r>
            <a:r>
              <a:rPr lang="zh-CN" altLang="en-US" dirty="0" smtClean="0"/>
              <a:t>一份父进程的资源。</a:t>
            </a:r>
            <a:endParaRPr lang="en-US" altLang="zh-CN" dirty="0" smtClean="0"/>
          </a:p>
          <a:p>
            <a:r>
              <a:rPr lang="zh-CN" altLang="en-US" dirty="0" smtClean="0"/>
              <a:t>大多数用户写代码都是这样：</a:t>
            </a:r>
            <a:r>
              <a:rPr lang="en-US" altLang="zh-CN" dirty="0" smtClean="0"/>
              <a:t>fork </a:t>
            </a:r>
            <a:r>
              <a:rPr lang="zh-CN" altLang="en-US" dirty="0" smtClean="0"/>
              <a:t>后直接调用 </a:t>
            </a:r>
            <a:r>
              <a:rPr lang="en-US" altLang="zh-CN" dirty="0" smtClean="0"/>
              <a:t>exec</a:t>
            </a:r>
            <a:r>
              <a:rPr lang="zh-CN" altLang="en-US" dirty="0" smtClean="0"/>
              <a:t>，这时候我们做 </a:t>
            </a:r>
            <a:r>
              <a:rPr lang="en-US" altLang="zh-CN" dirty="0" smtClean="0"/>
              <a:t>copy </a:t>
            </a:r>
            <a:r>
              <a:rPr lang="zh-CN" altLang="en-US" dirty="0" smtClean="0"/>
              <a:t>的工作就变成了无用功。</a:t>
            </a:r>
            <a:endParaRPr lang="en-US" altLang="zh-CN" dirty="0" smtClean="0"/>
          </a:p>
          <a:p>
            <a:r>
              <a:rPr lang="zh-CN" altLang="en-US" dirty="0" smtClean="0"/>
              <a:t>那所以我们就可以偷偷地不 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。但是有些极个别用户可能有毒，会写出这样的代码：</a:t>
            </a:r>
            <a:endParaRPr lang="en-US" altLang="zh-CN" dirty="0" smtClean="0"/>
          </a:p>
          <a:p>
            <a:r>
              <a:rPr lang="zh-CN" altLang="en-US" dirty="0" smtClean="0"/>
              <a:t>这样就不得不做一份 </a:t>
            </a:r>
            <a:r>
              <a:rPr lang="en-US" altLang="zh-CN" dirty="0" smtClean="0"/>
              <a:t>copy </a:t>
            </a:r>
            <a:r>
              <a:rPr lang="zh-CN" altLang="en-US" dirty="0" smtClean="0"/>
              <a:t>了，于是我们就想：只要用户不写，我们就不做 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。也就是 “写时复制”。</a:t>
            </a:r>
            <a:endParaRPr lang="en-US" altLang="zh-CN" dirty="0" smtClean="0"/>
          </a:p>
          <a:p>
            <a:r>
              <a:rPr lang="zh-CN" altLang="en-US" dirty="0" smtClean="0"/>
              <a:t>这样效率上获得了显著地提升，代价就是：有些状态可能需要不同模块来维护。（具体来说，比如 “缺页中断”）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7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我们从零开始说起。</a:t>
            </a:r>
            <a:endParaRPr lang="en-US" altLang="zh-CN" dirty="0" smtClean="0"/>
          </a:p>
          <a:p>
            <a:r>
              <a:rPr lang="zh-CN" altLang="en-US" dirty="0" smtClean="0"/>
              <a:t>考虑你现在设计一个系统，那么当你编写程序的时候，为了 可读性、可扩展性、可维护性、健壮性 等，事实上你有无数个理由需要 </a:t>
            </a:r>
            <a:r>
              <a:rPr lang="en-US" altLang="zh-CN" dirty="0" smtClean="0"/>
              <a:t>*</a:t>
            </a:r>
            <a:r>
              <a:rPr lang="zh-CN" altLang="en-US" dirty="0" smtClean="0"/>
              <a:t>类型系统</a:t>
            </a:r>
            <a:r>
              <a:rPr lang="en-US" altLang="zh-CN" dirty="0" smtClean="0"/>
              <a:t>*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那么当你有了类型之后，你又会渴望类型上的抽象，以此来获得程序上更强的表现力。</a:t>
            </a:r>
            <a:r>
              <a:rPr lang="zh-CN" altLang="en-US" baseline="0" dirty="0" smtClean="0"/>
              <a:t>（简单地说，</a:t>
            </a:r>
            <a:r>
              <a:rPr lang="zh-CN" altLang="en-US" dirty="0" smtClean="0"/>
              <a:t>抽象</a:t>
            </a:r>
            <a:r>
              <a:rPr lang="zh-CN" altLang="en-US" baseline="0" dirty="0" smtClean="0"/>
              <a:t>就是怎么统一地接着你想处理的多种类型）举个例子：</a:t>
            </a:r>
            <a:r>
              <a:rPr lang="zh-CN" altLang="en-US" dirty="0" smtClean="0"/>
              <a:t>你有 一个</a:t>
            </a:r>
            <a:r>
              <a:rPr lang="en-US" altLang="zh-CN" dirty="0" smtClean="0"/>
              <a:t>cat </a:t>
            </a:r>
            <a:r>
              <a:rPr lang="zh-CN" altLang="en-US" dirty="0" smtClean="0"/>
              <a:t>和 一个</a:t>
            </a:r>
            <a:r>
              <a:rPr lang="en-US" altLang="zh-CN" dirty="0" smtClean="0"/>
              <a:t>dog</a:t>
            </a:r>
            <a:r>
              <a:rPr lang="zh-CN" altLang="en-US" dirty="0" smtClean="0"/>
              <a:t>，现在你希望把它们抽象为 </a:t>
            </a:r>
            <a:r>
              <a:rPr lang="en-US" altLang="zh-CN" dirty="0" smtClean="0"/>
              <a:t>animal</a:t>
            </a:r>
            <a:r>
              <a:rPr lang="zh-CN" altLang="en-US" dirty="0" smtClean="0"/>
              <a:t>，就是这样一种情况。</a:t>
            </a:r>
            <a:endParaRPr lang="en-US" altLang="zh-CN" dirty="0" smtClean="0"/>
          </a:p>
          <a:p>
            <a:r>
              <a:rPr lang="zh-CN" altLang="en-US" dirty="0" smtClean="0"/>
              <a:t>这时候我们自然地就引入了 </a:t>
            </a:r>
            <a:r>
              <a:rPr lang="en-US" altLang="zh-CN" dirty="0" smtClean="0"/>
              <a:t>*</a:t>
            </a:r>
            <a:r>
              <a:rPr lang="zh-CN" altLang="en-US" dirty="0" smtClean="0"/>
              <a:t>多态</a:t>
            </a:r>
            <a:r>
              <a:rPr lang="en-US" altLang="zh-CN" dirty="0" smtClean="0"/>
              <a:t>*</a:t>
            </a:r>
            <a:r>
              <a:rPr lang="zh-CN" altLang="en-US" dirty="0" smtClean="0"/>
              <a:t>。就是说 </a:t>
            </a:r>
            <a:r>
              <a:rPr lang="zh-CN" altLang="en-US" baseline="0" dirty="0" smtClean="0"/>
              <a:t>“用单一的符号就可以表现出不同的行为”，于是程序就获得了更强的表现力。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多态总共有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种。我们主要讨论后面</a:t>
            </a:r>
            <a:r>
              <a:rPr lang="en-US" altLang="zh-CN" baseline="0" dirty="0" smtClean="0"/>
              <a:t>2</a:t>
            </a:r>
            <a:r>
              <a:rPr lang="zh-CN" altLang="en-US" baseline="0" dirty="0" smtClean="0"/>
              <a:t>个。</a:t>
            </a:r>
            <a:endParaRPr lang="en-US" altLang="zh-CN" dirty="0" smtClean="0"/>
          </a:p>
          <a:p>
            <a:r>
              <a:rPr lang="zh-CN" altLang="en-US" dirty="0" smtClean="0"/>
              <a:t>举两个</a:t>
            </a:r>
            <a:r>
              <a:rPr lang="en-US" altLang="zh-CN" dirty="0" smtClean="0"/>
              <a:t> levelDB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上的例子：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06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第一个例子是 </a:t>
            </a:r>
            <a:r>
              <a:rPr lang="en-US" altLang="zh-CN" dirty="0" smtClean="0"/>
              <a:t>*</a:t>
            </a:r>
            <a:r>
              <a:rPr lang="zh-CN" altLang="en-US" dirty="0" smtClean="0"/>
              <a:t>类型擦除</a:t>
            </a:r>
            <a:r>
              <a:rPr lang="en-US" altLang="zh-CN" dirty="0" smtClean="0"/>
              <a:t>*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当你想处理多种类型的时候，传统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语言的写法就是用 </a:t>
            </a:r>
            <a:r>
              <a:rPr lang="en-US" altLang="zh-CN" dirty="0" smtClean="0"/>
              <a:t>void* </a:t>
            </a:r>
            <a:r>
              <a:rPr lang="zh-CN" altLang="en-US" dirty="0" smtClean="0"/>
              <a:t>来 “接住” 传递的参数，同时注册一个用于处理的回调函数，这个函数里会保留有真正的类型。</a:t>
            </a:r>
            <a:endParaRPr lang="en-US" altLang="zh-CN" dirty="0" smtClean="0"/>
          </a:p>
          <a:p>
            <a:r>
              <a:rPr lang="zh-CN" altLang="en-US" dirty="0" smtClean="0"/>
              <a:t>好处是：统一了类型，全部用 </a:t>
            </a:r>
            <a:r>
              <a:rPr lang="en-US" altLang="zh-CN" dirty="0" smtClean="0"/>
              <a:t>void*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来接住。缺陷就是：可读性很差。（类型本身可以提供信息，擦除了之后就失去了这些信息）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67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第二个例子就是传统的继承与多态（即 </a:t>
            </a:r>
            <a:r>
              <a:rPr lang="en-US" altLang="zh-CN" dirty="0" smtClean="0"/>
              <a:t>Subtyping Polymorphism</a:t>
            </a:r>
            <a:r>
              <a:rPr lang="zh-CN" altLang="en-US" dirty="0" smtClean="0"/>
              <a:t>），图中是 </a:t>
            </a:r>
            <a:r>
              <a:rPr lang="en-US" altLang="zh-CN" dirty="0" smtClean="0"/>
              <a:t>levelDB </a:t>
            </a:r>
            <a:r>
              <a:rPr lang="zh-CN" altLang="en-US" dirty="0" smtClean="0"/>
              <a:t>中迭代器的设计。</a:t>
            </a:r>
            <a:endParaRPr lang="en-US" altLang="zh-CN" dirty="0" smtClean="0"/>
          </a:p>
          <a:p>
            <a:r>
              <a:rPr lang="zh-CN" altLang="en-US" dirty="0" smtClean="0"/>
              <a:t>通过继承与多态，我们就把算法逻辑封装在不同的具体实现中，然后通过统一的接口来调用。</a:t>
            </a:r>
            <a:endParaRPr lang="en-US" altLang="zh-CN" dirty="0" smtClean="0"/>
          </a:p>
          <a:p>
            <a:r>
              <a:rPr lang="zh-CN" altLang="en-US" dirty="0" smtClean="0"/>
              <a:t>这看起来很好，不过有一个严重的问题：继承带来了强耦合。</a:t>
            </a:r>
            <a:endParaRPr lang="en-US" altLang="zh-CN" dirty="0" smtClean="0"/>
          </a:p>
          <a:p>
            <a:r>
              <a:rPr lang="zh-CN" altLang="en-US" dirty="0" smtClean="0"/>
              <a:t>因为我们这个库比较底层，可能没有这种感觉。</a:t>
            </a:r>
            <a:endParaRPr lang="en-US" altLang="zh-CN" dirty="0" smtClean="0"/>
          </a:p>
          <a:p>
            <a:r>
              <a:rPr lang="zh-CN" altLang="en-US" dirty="0" smtClean="0"/>
              <a:t>举个例子：当你想 </a:t>
            </a:r>
            <a:r>
              <a:rPr lang="en-US" altLang="zh-CN" dirty="0" smtClean="0"/>
              <a:t>reuse </a:t>
            </a:r>
            <a:r>
              <a:rPr lang="zh-CN" altLang="en-US" dirty="0" smtClean="0"/>
              <a:t>一个第三方库的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，但是你显然无法让这个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去继承你。这时候该怎么办？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4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有的同学可能学过设计模式，说这时候可以采用 </a:t>
            </a:r>
            <a:r>
              <a:rPr lang="en-US" altLang="zh-CN" dirty="0" smtClean="0"/>
              <a:t>Adapter Pattern</a:t>
            </a:r>
            <a:r>
              <a:rPr lang="zh-CN" altLang="en-US" dirty="0" smtClean="0"/>
              <a:t>，来写一个 </a:t>
            </a:r>
            <a:r>
              <a:rPr lang="en-US" altLang="zh-CN" dirty="0" smtClean="0"/>
              <a:t>Wrapper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如图所示：主要是通过 </a:t>
            </a:r>
            <a:r>
              <a:rPr lang="en-US" altLang="zh-CN" dirty="0" smtClean="0"/>
              <a:t>Wrapper </a:t>
            </a:r>
            <a:r>
              <a:rPr lang="zh-CN" altLang="en-US" dirty="0" smtClean="0"/>
              <a:t>来转发功能。</a:t>
            </a:r>
            <a:endParaRPr lang="en-US" altLang="zh-CN" dirty="0" smtClean="0"/>
          </a:p>
          <a:p>
            <a:r>
              <a:rPr lang="zh-CN" altLang="en-US" dirty="0" smtClean="0"/>
              <a:t>但这种实现呢，其实非常的丑陋。</a:t>
            </a:r>
            <a:endParaRPr lang="en-US" altLang="zh-CN" dirty="0" smtClean="0"/>
          </a:p>
          <a:p>
            <a:r>
              <a:rPr lang="zh-CN" altLang="en-US" dirty="0" smtClean="0"/>
              <a:t>原因是：</a:t>
            </a:r>
            <a:r>
              <a:rPr lang="en-US" altLang="zh-CN" dirty="0" smtClean="0"/>
              <a:t>Adapter </a:t>
            </a:r>
            <a:r>
              <a:rPr lang="zh-CN" altLang="en-US" dirty="0" smtClean="0"/>
              <a:t>只是转发了功能，对整体的逻辑架构没有任何贡献，但它居然出现在了代码里。</a:t>
            </a:r>
            <a:endParaRPr lang="en-US" altLang="zh-CN" dirty="0" smtClean="0"/>
          </a:p>
          <a:p>
            <a:r>
              <a:rPr lang="zh-CN" altLang="en-US" dirty="0" smtClean="0"/>
              <a:t>我们来看一个例子。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19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假设你有一个动物接口，并且你实现了一个 </a:t>
            </a:r>
            <a:r>
              <a:rPr lang="en-US" altLang="zh-CN" dirty="0" smtClean="0"/>
              <a:t>Dog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第三方库有一个 </a:t>
            </a:r>
            <a:r>
              <a:rPr lang="en-US" altLang="zh-CN" dirty="0" smtClean="0"/>
              <a:t>Cat</a:t>
            </a:r>
            <a:r>
              <a:rPr lang="zh-CN" altLang="en-US" dirty="0" smtClean="0"/>
              <a:t>，这时候你会渴望 </a:t>
            </a:r>
            <a:r>
              <a:rPr lang="en-US" altLang="zh-CN" dirty="0" smtClean="0"/>
              <a:t>reuse</a:t>
            </a:r>
            <a:r>
              <a:rPr lang="zh-CN" altLang="en-US" dirty="0" smtClean="0"/>
              <a:t>，对于传统的 </a:t>
            </a:r>
            <a:r>
              <a:rPr lang="en-US" altLang="zh-CN" dirty="0" smtClean="0"/>
              <a:t>Subtyping Polymorphism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的解决方案就是写一个 </a:t>
            </a:r>
            <a:r>
              <a:rPr lang="en-US" altLang="zh-CN" baseline="0" dirty="0" smtClean="0"/>
              <a:t>Wrapper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。。。转发给它。。。</a:t>
            </a:r>
            <a:endParaRPr lang="en-US" altLang="zh-CN" baseline="0" dirty="0" smtClean="0"/>
          </a:p>
          <a:p>
            <a:r>
              <a:rPr lang="zh-CN" altLang="en-US" dirty="0" smtClean="0"/>
              <a:t>注意到我们这个 </a:t>
            </a:r>
            <a:r>
              <a:rPr lang="en-US" altLang="zh-CN" dirty="0" smtClean="0"/>
              <a:t>Wrapper </a:t>
            </a:r>
            <a:r>
              <a:rPr lang="zh-CN" altLang="en-US" dirty="0" smtClean="0"/>
              <a:t>的实际用途是 </a:t>
            </a:r>
            <a:r>
              <a:rPr lang="en-US" altLang="zh-CN" dirty="0" smtClean="0"/>
              <a:t>Type Cast </a:t>
            </a:r>
            <a:r>
              <a:rPr lang="zh-CN" altLang="en-US" dirty="0" smtClean="0"/>
              <a:t>来解决耦合问题，在逻辑上并没有任何贡献。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671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现在我们来看另一份实现，有趣的事情要来了。</a:t>
            </a:r>
            <a:endParaRPr lang="en-US" altLang="zh-CN" dirty="0" smtClean="0"/>
          </a:p>
          <a:p>
            <a:r>
              <a:rPr lang="zh-CN" altLang="en-US" dirty="0" smtClean="0"/>
              <a:t>注意到这里的 </a:t>
            </a:r>
            <a:r>
              <a:rPr lang="en-US" altLang="zh-CN" dirty="0" smtClean="0"/>
              <a:t>Dog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Cat </a:t>
            </a:r>
            <a:r>
              <a:rPr lang="zh-CN" altLang="en-US" dirty="0" smtClean="0"/>
              <a:t>并没有继承于 </a:t>
            </a:r>
            <a:r>
              <a:rPr lang="en-US" altLang="zh-CN" dirty="0" smtClean="0"/>
              <a:t>Animal</a:t>
            </a:r>
            <a:r>
              <a:rPr lang="zh-CN" altLang="en-US" dirty="0" smtClean="0"/>
              <a:t>（也就是说它们可以来自第三方库或其他实现），然后我们看些有趣的事情。</a:t>
            </a:r>
            <a:endParaRPr lang="en-US" altLang="zh-CN" dirty="0" smtClean="0"/>
          </a:p>
          <a:p>
            <a:r>
              <a:rPr lang="zh-CN" altLang="en-US" dirty="0" smtClean="0"/>
              <a:t>现在我用 </a:t>
            </a:r>
            <a:r>
              <a:rPr lang="en-US" altLang="zh-CN" dirty="0" smtClean="0"/>
              <a:t>Animal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就可以持有 </a:t>
            </a:r>
            <a:r>
              <a:rPr lang="en-US" altLang="zh-CN" baseline="0" dirty="0" smtClean="0"/>
              <a:t>Cat </a:t>
            </a:r>
            <a:r>
              <a:rPr lang="zh-CN" altLang="en-US" baseline="0" dirty="0" smtClean="0"/>
              <a:t>和 </a:t>
            </a:r>
            <a:r>
              <a:rPr lang="en-US" altLang="zh-CN" baseline="0" dirty="0" smtClean="0"/>
              <a:t>Dog</a:t>
            </a:r>
            <a:r>
              <a:rPr lang="zh-CN" altLang="en-US" baseline="0" dirty="0" smtClean="0"/>
              <a:t>，并且可以正常调用。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这样我们就做到了一件令人兴奋的事情：</a:t>
            </a:r>
            <a:r>
              <a:rPr lang="en-US" altLang="zh-CN" baseline="0" dirty="0" smtClean="0"/>
              <a:t>Decouple </a:t>
            </a:r>
            <a:r>
              <a:rPr lang="zh-CN" altLang="en-US" baseline="0" dirty="0" smtClean="0"/>
              <a:t>解耦</a:t>
            </a:r>
            <a:endParaRPr lang="en-US" altLang="zh-CN" baseline="0" dirty="0" smtClean="0"/>
          </a:p>
          <a:p>
            <a:r>
              <a:rPr lang="zh-CN" altLang="en-US" baseline="0" dirty="0" smtClean="0"/>
              <a:t>我们把基类和派生类之间的强耦合解开了，现在是 </a:t>
            </a:r>
            <a:r>
              <a:rPr lang="en-US" altLang="zh-CN" baseline="0" dirty="0" smtClean="0"/>
              <a:t>0 </a:t>
            </a:r>
            <a:r>
              <a:rPr lang="zh-CN" altLang="en-US" baseline="0" dirty="0" smtClean="0"/>
              <a:t>耦合。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于是我们可以享受 复用带来的好处，多态带来的好处，并且没有耦合。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这对我们做系统设计来说是一种非常棒的编程范式。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366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这种多态实现被称为 </a:t>
            </a:r>
            <a:r>
              <a:rPr lang="en-US" altLang="zh-CN" dirty="0" smtClean="0"/>
              <a:t>Parametric Polymorphism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有点类似 </a:t>
            </a:r>
            <a:r>
              <a:rPr lang="en-US" altLang="zh-CN" dirty="0" smtClean="0"/>
              <a:t>duck typing</a:t>
            </a:r>
            <a:r>
              <a:rPr lang="zh-CN" altLang="en-US" dirty="0" smtClean="0"/>
              <a:t>，鸭子类型，就是说：一个东西，如果游泳像鸭子，叫声像鸭子，吃起来也像鸭子，那我们就认为它是鸭子。</a:t>
            </a:r>
            <a:endParaRPr lang="en-US" altLang="zh-CN" dirty="0" smtClean="0"/>
          </a:p>
          <a:p>
            <a:r>
              <a:rPr lang="zh-CN" altLang="en-US" dirty="0" smtClean="0"/>
              <a:t>然后，这里我向大家稍微介绍一点比较现代化的程序设计。</a:t>
            </a:r>
            <a:r>
              <a:rPr lang="en-US" altLang="zh-CN" dirty="0" smtClean="0"/>
              <a:t>Rust </a:t>
            </a:r>
            <a:r>
              <a:rPr lang="zh-CN" altLang="en-US" dirty="0" smtClean="0"/>
              <a:t>中的 </a:t>
            </a:r>
            <a:r>
              <a:rPr lang="en-US" altLang="zh-CN" dirty="0" smtClean="0"/>
              <a:t>Trait System.</a:t>
            </a:r>
          </a:p>
          <a:p>
            <a:r>
              <a:rPr lang="zh-CN" altLang="en-US" dirty="0" smtClean="0"/>
              <a:t>假设我有两个接口。然后有一个函数，它接受的参数被要求实现这些接口。</a:t>
            </a:r>
            <a:endParaRPr lang="en-US" altLang="zh-CN" dirty="0" smtClean="0"/>
          </a:p>
          <a:p>
            <a:r>
              <a:rPr lang="zh-CN" altLang="en-US" dirty="0" smtClean="0"/>
              <a:t>然后我写一个</a:t>
            </a:r>
            <a:r>
              <a:rPr lang="en-US" altLang="zh-CN" baseline="0" dirty="0" smtClean="0"/>
              <a:t> A</a:t>
            </a:r>
            <a:r>
              <a:rPr lang="zh-CN" altLang="en-US" baseline="0" dirty="0" smtClean="0"/>
              <a:t>，为它实现者两个接口。然后 </a:t>
            </a:r>
            <a:r>
              <a:rPr lang="en-US" altLang="zh-CN" baseline="0" dirty="0" smtClean="0"/>
              <a:t>A </a:t>
            </a:r>
            <a:r>
              <a:rPr lang="zh-CN" altLang="en-US" baseline="0" dirty="0" smtClean="0"/>
              <a:t>的实例就可以被这个函数接受了。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3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为什么要分 内存 和 外存 ？</a:t>
            </a:r>
            <a:endParaRPr lang="en-US" altLang="zh-CN" dirty="0" smtClean="0"/>
          </a:p>
          <a:p>
            <a:r>
              <a:rPr lang="zh-CN" altLang="en-US" dirty="0" smtClean="0"/>
              <a:t>因为内存没那么大，时间一长，内存中的数据就写回外存。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747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在系统设计中一个比较深奥又充满哲学的问题是：我们如何去模拟这个世界。</a:t>
            </a:r>
            <a:endParaRPr lang="en-US" altLang="zh-CN" dirty="0" smtClean="0"/>
          </a:p>
          <a:p>
            <a:r>
              <a:rPr lang="zh-CN" altLang="en-US" dirty="0" smtClean="0"/>
              <a:t>这里有两种方案，第一种是面向对象，（这里所说的面向对象，并非所谓</a:t>
            </a:r>
            <a:r>
              <a:rPr lang="en-US" altLang="zh-CN" dirty="0" smtClean="0"/>
              <a:t>xxx</a:t>
            </a:r>
            <a:r>
              <a:rPr lang="zh-CN" altLang="en-US" dirty="0" smtClean="0"/>
              <a:t>。面向对象的核心关注点是 领域建模 </a:t>
            </a:r>
            <a:r>
              <a:rPr lang="en-US" altLang="zh-CN" dirty="0" smtClean="0"/>
              <a:t>domain modeling</a:t>
            </a:r>
            <a:r>
              <a:rPr lang="zh-CN" altLang="en-US" dirty="0" smtClean="0"/>
              <a:t>，本质是消息传递 </a:t>
            </a:r>
            <a:r>
              <a:rPr lang="en-US" altLang="zh-CN" dirty="0" smtClean="0"/>
              <a:t>message passing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另一种方案就是 </a:t>
            </a:r>
            <a:r>
              <a:rPr lang="en-US" altLang="zh-CN" dirty="0" smtClean="0"/>
              <a:t>Stream </a:t>
            </a:r>
            <a:r>
              <a:rPr lang="zh-CN" altLang="en-US" dirty="0" smtClean="0"/>
              <a:t>流。流的概念来源于函数式编程，纯函数式中有一个特性就是：没有赋值操作。</a:t>
            </a:r>
            <a:endParaRPr lang="en-US" altLang="zh-CN" dirty="0" smtClean="0"/>
          </a:p>
          <a:p>
            <a:r>
              <a:rPr lang="zh-CN" altLang="en-US" dirty="0" smtClean="0"/>
              <a:t>如果你去函数式社区跟人交流的话，很多人会告诉你 </a:t>
            </a:r>
            <a:r>
              <a:rPr lang="en-US" altLang="zh-CN" dirty="0" smtClean="0"/>
              <a:t>assignment is evil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360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为什么说 赋值是</a:t>
            </a:r>
            <a:r>
              <a:rPr lang="en-US" altLang="zh-CN" baseline="0" dirty="0" smtClean="0"/>
              <a:t> evil </a:t>
            </a:r>
            <a:r>
              <a:rPr lang="zh-CN" altLang="en-US" baseline="0" dirty="0" smtClean="0"/>
              <a:t>？</a:t>
            </a:r>
            <a:endParaRPr lang="en-US" altLang="zh-CN" baseline="0" dirty="0" smtClean="0"/>
          </a:p>
          <a:p>
            <a:r>
              <a:rPr lang="zh-CN" altLang="en-US" baseline="0" dirty="0" smtClean="0"/>
              <a:t>为什么同样的代码，结果却是不一样的？原因是：对象的内部包含着状态，这些状态在程序的上下文中被改变。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这就引发一个问题：如果我们不改变这些语句的内容，而只是打乱它们的执行顺序，那么我们就会获得不同的结果。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换句话说，我们的 程序执行 与 时间 耦合在了一起。这会为我们对并发地渴望带来无穷的麻烦！！！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所以我们不知天高地厚地就会说：我们希望将 程序执行 与 时间 解耦。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547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当牵扯到时间的时候，这就变成一个哲学问题了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什么叫做</a:t>
            </a:r>
            <a:r>
              <a:rPr lang="zh-CN" altLang="en-US" baseline="0" dirty="0" smtClean="0"/>
              <a:t> “状态的改变”，或者说 “状态真正的改变了么” ？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我们考虑一个经典的芝诺悖论：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飞矢不动悖论。（。。。。。）</a:t>
            </a:r>
          </a:p>
          <a:p>
            <a:r>
              <a:rPr lang="zh-CN" altLang="en-US" dirty="0" smtClean="0"/>
              <a:t>一种思路是：箭是动的；另一种思路是：箭是不动的，因为它在任何时刻的状态都是静止的，所谓的状态改变只不过是一个无穷的静止的流的叠加而已。</a:t>
            </a:r>
            <a:endParaRPr lang="en-US" altLang="zh-CN" dirty="0" smtClean="0"/>
          </a:p>
          <a:p>
            <a:r>
              <a:rPr lang="zh-CN" altLang="en-US" dirty="0" smtClean="0"/>
              <a:t>我们来对比一下：</a:t>
            </a:r>
            <a:endParaRPr lang="en-US" altLang="zh-CN" dirty="0" smtClean="0"/>
          </a:p>
          <a:p>
            <a:r>
              <a:rPr lang="zh-CN" altLang="en-US" dirty="0" smtClean="0"/>
              <a:t>这是基于面向对象的系统设计，把状态封装在内部，我们怎么去模拟这个世界呢？通过消息传递的方式来更改状态。</a:t>
            </a:r>
            <a:endParaRPr lang="en-US" altLang="zh-CN" dirty="0" smtClean="0"/>
          </a:p>
          <a:p>
            <a:r>
              <a:rPr lang="zh-CN" altLang="en-US" dirty="0" smtClean="0"/>
              <a:t>基于流的设计，我用 </a:t>
            </a:r>
            <a:r>
              <a:rPr lang="en-US" altLang="zh-CN" dirty="0" smtClean="0"/>
              <a:t>define </a:t>
            </a:r>
            <a:r>
              <a:rPr lang="zh-CN" altLang="en-US" dirty="0" smtClean="0"/>
              <a:t>来表示数据只能被定义一次，而不能被赋值。我们可以看到，</a:t>
            </a:r>
            <a:r>
              <a:rPr lang="en-US" altLang="zh-CN" dirty="0" smtClean="0"/>
              <a:t>Bob1</a:t>
            </a:r>
            <a:r>
              <a:rPr lang="zh-CN" altLang="en-US" dirty="0" smtClean="0"/>
              <a:t>在</a:t>
            </a:r>
            <a:r>
              <a:rPr lang="en-US" altLang="zh-CN" dirty="0" smtClean="0"/>
              <a:t>Bob0</a:t>
            </a:r>
            <a:r>
              <a:rPr lang="zh-CN" altLang="en-US" dirty="0" smtClean="0"/>
              <a:t>的基础上。。。</a:t>
            </a:r>
            <a:endParaRPr lang="en-US" altLang="zh-CN" dirty="0" smtClean="0"/>
          </a:p>
          <a:p>
            <a:r>
              <a:rPr lang="zh-CN" altLang="en-US" dirty="0" smtClean="0"/>
              <a:t>这样我用一个流来记录整个过程，</a:t>
            </a:r>
            <a:r>
              <a:rPr lang="en-US" altLang="zh-CN" dirty="0" smtClean="0"/>
              <a:t>Bob0123</a:t>
            </a:r>
            <a:r>
              <a:rPr lang="zh-CN" altLang="en-US" dirty="0" smtClean="0"/>
              <a:t>分别是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个指针。</a:t>
            </a:r>
            <a:endParaRPr lang="en-US" altLang="zh-CN" dirty="0" smtClean="0"/>
          </a:p>
          <a:p>
            <a:r>
              <a:rPr lang="zh-CN" altLang="en-US" dirty="0" smtClean="0"/>
              <a:t>这时候我又从</a:t>
            </a:r>
            <a:r>
              <a:rPr lang="en-US" altLang="zh-CN" dirty="0" smtClean="0"/>
              <a:t>Bob1</a:t>
            </a:r>
            <a:r>
              <a:rPr lang="zh-CN" altLang="en-US" dirty="0" smtClean="0"/>
              <a:t>的基础上取走</a:t>
            </a:r>
            <a:r>
              <a:rPr lang="en-US" altLang="zh-CN" dirty="0" smtClean="0"/>
              <a:t>20</a:t>
            </a:r>
            <a:r>
              <a:rPr lang="zh-CN" altLang="en-US" dirty="0" smtClean="0"/>
              <a:t>，还剩</a:t>
            </a:r>
            <a:r>
              <a:rPr lang="en-US" altLang="zh-CN" dirty="0" smtClean="0"/>
              <a:t>80</a:t>
            </a:r>
            <a:r>
              <a:rPr lang="zh-CN" altLang="en-US" dirty="0" smtClean="0"/>
              <a:t>。又取走一次</a:t>
            </a:r>
            <a:r>
              <a:rPr lang="en-US" altLang="zh-CN" dirty="0" smtClean="0"/>
              <a:t>20</a:t>
            </a:r>
            <a:r>
              <a:rPr lang="zh-CN" altLang="en-US" dirty="0" smtClean="0"/>
              <a:t>，还是剩</a:t>
            </a:r>
            <a:r>
              <a:rPr lang="en-US" altLang="zh-CN" dirty="0" smtClean="0"/>
              <a:t>80</a:t>
            </a:r>
            <a:r>
              <a:rPr lang="en-US" altLang="zh-CN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237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这样做有什么好处呢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我们可以打乱</a:t>
            </a:r>
            <a:r>
              <a:rPr lang="en-US" altLang="zh-CN" dirty="0" smtClean="0"/>
              <a:t> Bob2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Bob2_2 </a:t>
            </a:r>
            <a:r>
              <a:rPr lang="zh-CN" altLang="en-US" dirty="0" smtClean="0"/>
              <a:t>的执行顺序，最终得到的结果也完全一样。</a:t>
            </a:r>
            <a:r>
              <a:rPr lang="en-US" altLang="zh-CN" dirty="0" smtClean="0"/>
              <a:t>Bob2_2, Bob3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如此一来，我们就把 </a:t>
            </a:r>
            <a:r>
              <a:rPr lang="en-US" altLang="zh-CN" dirty="0" smtClean="0"/>
              <a:t>*</a:t>
            </a:r>
            <a:r>
              <a:rPr lang="zh-CN" altLang="en-US" dirty="0" smtClean="0"/>
              <a:t>程序的执行</a:t>
            </a:r>
            <a:r>
              <a:rPr lang="en-US" altLang="zh-CN" dirty="0" smtClean="0"/>
              <a:t>*</a:t>
            </a:r>
            <a:r>
              <a:rPr lang="zh-CN" altLang="en-US" dirty="0" smtClean="0"/>
              <a:t> 与 </a:t>
            </a:r>
            <a:r>
              <a:rPr lang="en-US" altLang="zh-CN" dirty="0" smtClean="0"/>
              <a:t>*</a:t>
            </a:r>
            <a:r>
              <a:rPr lang="zh-CN" altLang="en-US" dirty="0" smtClean="0"/>
              <a:t>时间顺序</a:t>
            </a:r>
            <a:r>
              <a:rPr lang="en-US" altLang="zh-CN" dirty="0" smtClean="0"/>
              <a:t>*</a:t>
            </a:r>
            <a:r>
              <a:rPr lang="zh-CN" altLang="en-US" dirty="0" smtClean="0"/>
              <a:t> 解耦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就是说在真实时间上，它们肯定是有固定顺序的，但是程序可以按照不同的顺序执行。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这样</a:t>
            </a:r>
            <a:r>
              <a:rPr lang="zh-CN" altLang="en-US" dirty="0" smtClean="0"/>
              <a:t>就可以没有顾虑地做并发。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于是</a:t>
            </a:r>
            <a:r>
              <a:rPr lang="zh-CN" altLang="en-US" dirty="0" smtClean="0"/>
              <a:t>我们就得到一种用流式系统来模拟世界的方法。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24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当然并不是完全和时间解耦，因为可能有外部的观测者，简单来讲就是会设立一个 </a:t>
            </a:r>
            <a:r>
              <a:rPr lang="en-US" altLang="zh-CN" dirty="0" smtClean="0"/>
              <a:t>barrier</a:t>
            </a:r>
            <a:r>
              <a:rPr lang="zh-CN" altLang="en-US" dirty="0" smtClean="0"/>
              <a:t>（时间屏障）。</a:t>
            </a:r>
            <a:endParaRPr lang="en-US" altLang="zh-CN" dirty="0" smtClean="0"/>
          </a:p>
          <a:p>
            <a:r>
              <a:rPr lang="zh-CN" altLang="en-US" dirty="0" smtClean="0"/>
              <a:t>要保证在这个时间屏障之前的操作</a:t>
            </a:r>
            <a:r>
              <a:rPr lang="zh-CN" altLang="en-US" baseline="0" dirty="0" smtClean="0"/>
              <a:t> 在程序执行顺序上 要早于 在这个时间屏障之后的操作。</a:t>
            </a:r>
            <a:endParaRPr lang="en-US" altLang="zh-CN" dirty="0" smtClean="0"/>
          </a:p>
          <a:p>
            <a:r>
              <a:rPr lang="zh-CN" altLang="en-US" dirty="0" smtClean="0"/>
              <a:t>现在我们回来看 </a:t>
            </a:r>
            <a:r>
              <a:rPr lang="en-US" altLang="zh-CN" dirty="0" smtClean="0"/>
              <a:t>levelDB </a:t>
            </a:r>
            <a:r>
              <a:rPr lang="zh-CN" altLang="en-US" dirty="0" smtClean="0"/>
              <a:t>的存储过程。</a:t>
            </a:r>
            <a:endParaRPr lang="en-US" altLang="zh-CN" dirty="0" smtClean="0"/>
          </a:p>
          <a:p>
            <a:r>
              <a:rPr lang="zh-CN" altLang="en-US" dirty="0" smtClean="0"/>
              <a:t>了解了流式系统之后，对 </a:t>
            </a:r>
            <a:r>
              <a:rPr lang="en-US" altLang="zh-CN" dirty="0" smtClean="0"/>
              <a:t>levelDB </a:t>
            </a:r>
            <a:r>
              <a:rPr lang="zh-CN" altLang="en-US" dirty="0" smtClean="0"/>
              <a:t>的顺序写就会有更深的理解了</a:t>
            </a:r>
            <a:r>
              <a:rPr lang="zh-CN" altLang="en-US" dirty="0" smtClean="0"/>
              <a:t>，我们不修改之前的文件，每次数据操作都添加在后面，类似一个流。</a:t>
            </a:r>
            <a:endParaRPr lang="en-US" altLang="zh-CN" dirty="0" smtClean="0"/>
          </a:p>
          <a:p>
            <a:r>
              <a:rPr lang="zh-CN" altLang="en-US" dirty="0" smtClean="0"/>
              <a:t>当然为了</a:t>
            </a:r>
            <a:r>
              <a:rPr lang="zh-CN" altLang="en-US" dirty="0" smtClean="0"/>
              <a:t>保持顺序性，</a:t>
            </a:r>
            <a:r>
              <a:rPr lang="en-US" altLang="zh-CN" dirty="0" smtClean="0"/>
              <a:t>levelDB </a:t>
            </a:r>
            <a:r>
              <a:rPr lang="zh-CN" altLang="en-US" dirty="0" smtClean="0"/>
              <a:t>在写入的每一条记录上都附带了时间戳。</a:t>
            </a:r>
            <a:endParaRPr lang="en-US" altLang="zh-CN" dirty="0" smtClean="0"/>
          </a:p>
          <a:p>
            <a:r>
              <a:rPr lang="zh-CN" altLang="en-US" dirty="0" smtClean="0"/>
              <a:t>时间戳是用来给用户做快照的，用户一旦观测了，就要保留一个快照，时间</a:t>
            </a:r>
            <a:r>
              <a:rPr lang="zh-CN" altLang="en-US" dirty="0" smtClean="0"/>
              <a:t>屏障就可以理解为用户的快照。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611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其他的流式系统和框架比如：</a:t>
            </a:r>
            <a:endParaRPr lang="en-US" altLang="zh-CN" dirty="0" smtClean="0"/>
          </a:p>
          <a:p>
            <a:r>
              <a:rPr lang="en-US" altLang="zh-CN" dirty="0" smtClean="0"/>
              <a:t>Kafka</a:t>
            </a:r>
            <a:r>
              <a:rPr lang="zh-CN" altLang="en-US" dirty="0" smtClean="0"/>
              <a:t>，一个分布式的消息队列，</a:t>
            </a:r>
            <a:r>
              <a:rPr lang="en-US" altLang="zh-CN" dirty="0" smtClean="0"/>
              <a:t>Kafka </a:t>
            </a:r>
            <a:r>
              <a:rPr lang="zh-CN" altLang="en-US" dirty="0" smtClean="0"/>
              <a:t>选择的也是 顺序写</a:t>
            </a:r>
            <a:r>
              <a:rPr lang="en-US" altLang="zh-CN" dirty="0" smtClean="0"/>
              <a:t>+</a:t>
            </a:r>
            <a:r>
              <a:rPr lang="zh-CN" altLang="en-US" dirty="0" smtClean="0"/>
              <a:t>时间戳 的策略。</a:t>
            </a:r>
            <a:endParaRPr lang="en-US" altLang="zh-CN" dirty="0" smtClean="0"/>
          </a:p>
          <a:p>
            <a:r>
              <a:rPr lang="en-US" altLang="zh-CN" dirty="0" smtClean="0"/>
              <a:t>Spark</a:t>
            </a:r>
            <a:r>
              <a:rPr lang="zh-CN" altLang="en-US" dirty="0" smtClean="0"/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Stream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是将流式计算分解成一系列短小的批处理作业，然后由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引擎来处理。</a:t>
            </a:r>
            <a:endParaRPr lang="en-US" altLang="zh-CN" dirty="0" smtClean="0"/>
          </a:p>
          <a:p>
            <a:r>
              <a:rPr lang="en-US" altLang="zh-CN" dirty="0" smtClean="0"/>
              <a:t>Storm</a:t>
            </a:r>
            <a:r>
              <a:rPr lang="zh-CN" altLang="en-US" dirty="0" smtClean="0"/>
              <a:t>，一个流式处理框架，有兴趣可以了解一下。</a:t>
            </a:r>
            <a:endParaRPr lang="en-US" altLang="zh-CN" dirty="0" smtClean="0"/>
          </a:p>
          <a:p>
            <a:r>
              <a:rPr lang="zh-CN" altLang="en-US" dirty="0" smtClean="0"/>
              <a:t>这是三者的统一。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98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总结第二部分。</a:t>
            </a:r>
            <a:endParaRPr lang="en-US" altLang="zh-CN" dirty="0" smtClean="0"/>
          </a:p>
          <a:p>
            <a:r>
              <a:rPr lang="zh-CN" altLang="en-US" dirty="0" smtClean="0"/>
              <a:t>没</a:t>
            </a:r>
            <a:r>
              <a:rPr lang="zh-CN" altLang="en-US" dirty="0" smtClean="0"/>
              <a:t>时间，不讲了。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403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Memtable </a:t>
            </a:r>
            <a:r>
              <a:rPr lang="zh-CN" altLang="en-US" dirty="0" smtClean="0"/>
              <a:t>底层 </a:t>
            </a:r>
            <a:r>
              <a:rPr lang="en-US" altLang="zh-CN" dirty="0" smtClean="0"/>
              <a:t>k-v </a:t>
            </a:r>
            <a:r>
              <a:rPr lang="zh-CN" altLang="en-US" dirty="0" smtClean="0"/>
              <a:t>实现是 </a:t>
            </a:r>
            <a:r>
              <a:rPr lang="en-US" altLang="zh-CN" dirty="0" smtClean="0"/>
              <a:t>Skiplist</a:t>
            </a:r>
            <a:r>
              <a:rPr lang="zh-CN" altLang="en-US" dirty="0" smtClean="0"/>
              <a:t>，做 </a:t>
            </a:r>
            <a:r>
              <a:rPr lang="en-US" altLang="zh-CN" dirty="0" smtClean="0"/>
              <a:t>k-v </a:t>
            </a:r>
            <a:r>
              <a:rPr lang="zh-CN" altLang="en-US" dirty="0" smtClean="0"/>
              <a:t>也可以选择 </a:t>
            </a:r>
            <a:r>
              <a:rPr lang="en-US" altLang="zh-CN" dirty="0" smtClean="0"/>
              <a:t>rbtree</a:t>
            </a:r>
            <a:r>
              <a:rPr lang="zh-CN" altLang="en-US" dirty="0" smtClean="0"/>
              <a:t>，在这里对比一下 </a:t>
            </a:r>
            <a:r>
              <a:rPr lang="en-US" altLang="zh-CN" dirty="0" smtClean="0"/>
              <a:t>Skiplist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和 </a:t>
            </a:r>
            <a:r>
              <a:rPr lang="en-US" altLang="zh-CN" dirty="0" smtClean="0"/>
              <a:t>rbtree.</a:t>
            </a:r>
          </a:p>
          <a:p>
            <a:r>
              <a:rPr lang="en-US" altLang="zh-CN" dirty="0" smtClean="0"/>
              <a:t>rbtree </a:t>
            </a:r>
            <a:r>
              <a:rPr lang="zh-CN" altLang="en-US" dirty="0" smtClean="0"/>
              <a:t>的应用场景比如 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内核 （</a:t>
            </a:r>
            <a:r>
              <a:rPr lang="en-US" altLang="zh-CN" dirty="0" smtClean="0"/>
              <a:t>epoll</a:t>
            </a:r>
            <a:r>
              <a:rPr lang="zh-CN" altLang="en-US" dirty="0" smtClean="0"/>
              <a:t>，进程调度，虚拟内存分配）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Nginx</a:t>
            </a:r>
            <a:r>
              <a:rPr lang="zh-CN" altLang="en-US" baseline="0" dirty="0" smtClean="0"/>
              <a:t>服务器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的 </a:t>
            </a:r>
            <a:r>
              <a:rPr lang="en-US" altLang="zh-CN" baseline="0" dirty="0" smtClean="0"/>
              <a:t>timer </a:t>
            </a:r>
            <a:r>
              <a:rPr lang="zh-CN" altLang="en-US" baseline="0" dirty="0" smtClean="0"/>
              <a:t>的底层实现也是红黑树。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至于这里为什么不使用 </a:t>
            </a:r>
            <a:r>
              <a:rPr lang="en-US" altLang="zh-CN" baseline="0" dirty="0" smtClean="0"/>
              <a:t>rbtree</a:t>
            </a:r>
            <a:r>
              <a:rPr lang="zh-CN" altLang="en-US" baseline="0" dirty="0" smtClean="0"/>
              <a:t>，是因为 </a:t>
            </a:r>
            <a:r>
              <a:rPr lang="en-US" altLang="zh-CN" baseline="0" dirty="0" smtClean="0"/>
              <a:t>*</a:t>
            </a:r>
            <a:r>
              <a:rPr lang="zh-CN" altLang="en-US" baseline="0" dirty="0" smtClean="0"/>
              <a:t>存储</a:t>
            </a:r>
            <a:r>
              <a:rPr lang="en-US" altLang="zh-CN" baseline="0" dirty="0" smtClean="0"/>
              <a:t>*</a:t>
            </a:r>
            <a:r>
              <a:rPr lang="zh-CN" altLang="en-US" baseline="0" dirty="0" smtClean="0"/>
              <a:t> 对 </a:t>
            </a:r>
            <a:r>
              <a:rPr lang="en-US" altLang="zh-CN" baseline="0" dirty="0" smtClean="0"/>
              <a:t>concurrency </a:t>
            </a:r>
            <a:r>
              <a:rPr lang="zh-CN" altLang="en-US" baseline="0" dirty="0" smtClean="0"/>
              <a:t>要求很高，</a:t>
            </a:r>
            <a:r>
              <a:rPr lang="en-US" altLang="zh-CN" baseline="0" dirty="0" smtClean="0"/>
              <a:t>rbtree </a:t>
            </a:r>
            <a:r>
              <a:rPr lang="zh-CN" altLang="en-US" baseline="0" dirty="0" smtClean="0"/>
              <a:t>在 </a:t>
            </a:r>
            <a:r>
              <a:rPr lang="en-US" altLang="zh-CN" baseline="0" dirty="0" smtClean="0"/>
              <a:t>rebalance </a:t>
            </a:r>
            <a:r>
              <a:rPr lang="zh-CN" altLang="en-US" baseline="0" dirty="0" smtClean="0"/>
              <a:t>时（结点旋转，上旋，不像</a:t>
            </a:r>
            <a:r>
              <a:rPr lang="en-US" altLang="zh-CN" baseline="0" dirty="0" err="1" smtClean="0"/>
              <a:t>Btree</a:t>
            </a:r>
            <a:r>
              <a:rPr lang="zh-CN" altLang="en-US" baseline="0" dirty="0" smtClean="0"/>
              <a:t>，只有下推）不易上锁。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 </a:t>
            </a:r>
            <a:r>
              <a:rPr lang="en-US" altLang="zh-CN" baseline="0" dirty="0" smtClean="0"/>
              <a:t>Skiplist </a:t>
            </a:r>
            <a:r>
              <a:rPr lang="zh-CN" altLang="en-US" baseline="0" dirty="0" smtClean="0"/>
              <a:t>对于结点的操作比较局部利于上锁。</a:t>
            </a:r>
            <a:endParaRPr lang="en-US" altLang="zh-CN" dirty="0" smtClean="0"/>
          </a:p>
          <a:p>
            <a:r>
              <a:rPr lang="zh-CN" altLang="en-US" dirty="0" smtClean="0"/>
              <a:t>同为数据库的 </a:t>
            </a:r>
            <a:r>
              <a:rPr lang="en-US" altLang="zh-CN" dirty="0" smtClean="0"/>
              <a:t>Redis </a:t>
            </a:r>
            <a:r>
              <a:rPr lang="zh-CN" altLang="en-US" dirty="0" smtClean="0"/>
              <a:t>中 </a:t>
            </a:r>
            <a:r>
              <a:rPr lang="en-US" altLang="zh-CN" baseline="0" dirty="0" smtClean="0"/>
              <a:t>sorted set </a:t>
            </a:r>
            <a:r>
              <a:rPr lang="zh-CN" altLang="en-US" baseline="0" dirty="0" smtClean="0"/>
              <a:t>的实现</a:t>
            </a:r>
            <a:r>
              <a:rPr lang="zh-CN" altLang="en-US" dirty="0" smtClean="0"/>
              <a:t>也是 </a:t>
            </a:r>
            <a:r>
              <a:rPr lang="en-US" altLang="zh-CN" dirty="0" smtClean="0"/>
              <a:t>Skiplist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29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在讲 </a:t>
            </a:r>
            <a:r>
              <a:rPr lang="zh-CN" altLang="en-US" dirty="0" smtClean="0"/>
              <a:t>外存 之前，我们先说一下 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Cache </a:t>
            </a:r>
            <a:r>
              <a:rPr lang="zh-CN" altLang="en-US" dirty="0" smtClean="0"/>
              <a:t>缓存的是 外存 上数据的索引。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Cache </a:t>
            </a:r>
            <a:r>
              <a:rPr lang="zh-CN" altLang="en-US" dirty="0" smtClean="0"/>
              <a:t>的用途是明显的，缓存用过的数据，避免硬盘</a:t>
            </a:r>
            <a:r>
              <a:rPr lang="en-US" altLang="zh-CN" dirty="0" smtClean="0"/>
              <a:t>I/O</a:t>
            </a:r>
            <a:r>
              <a:rPr lang="zh-CN" altLang="en-US" dirty="0" smtClean="0"/>
              <a:t>，（特点）</a:t>
            </a:r>
            <a:r>
              <a:rPr lang="en-US" altLang="zh-CN" dirty="0" smtClean="0"/>
              <a:t>Cache </a:t>
            </a:r>
            <a:r>
              <a:rPr lang="zh-CN" altLang="en-US" dirty="0" smtClean="0"/>
              <a:t>是不用写回的，因为 </a:t>
            </a:r>
            <a:r>
              <a:rPr lang="en-US" altLang="zh-CN" dirty="0" smtClean="0"/>
              <a:t>levelDB </a:t>
            </a:r>
            <a:r>
              <a:rPr lang="zh-CN" altLang="en-US" dirty="0" smtClean="0"/>
              <a:t>采用的是</a:t>
            </a:r>
            <a:r>
              <a:rPr lang="en-US" altLang="zh-CN" dirty="0" smtClean="0"/>
              <a:t>*</a:t>
            </a:r>
            <a:r>
              <a:rPr lang="zh-CN" altLang="en-US" dirty="0" smtClean="0"/>
              <a:t>顺序写</a:t>
            </a:r>
            <a:r>
              <a:rPr lang="en-US" altLang="zh-CN" dirty="0" smtClean="0"/>
              <a:t>*</a:t>
            </a:r>
            <a:r>
              <a:rPr lang="zh-CN" altLang="en-US" dirty="0" smtClean="0"/>
              <a:t>的策略，</a:t>
            </a:r>
            <a:r>
              <a:rPr lang="en-US" altLang="zh-CN" dirty="0" smtClean="0"/>
              <a:t>Disk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上所有数据都是固定的。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LRUCache </a:t>
            </a:r>
            <a:r>
              <a:rPr lang="zh-CN" altLang="en-US" dirty="0" smtClean="0"/>
              <a:t>的设计与 </a:t>
            </a:r>
            <a:r>
              <a:rPr lang="en-US" altLang="zh-CN" dirty="0" smtClean="0"/>
              <a:t>HashTable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结合，提高了索引速度，又享受了 </a:t>
            </a:r>
            <a:r>
              <a:rPr lang="en-US" altLang="zh-CN" baseline="0" dirty="0" smtClean="0"/>
              <a:t>LRU </a:t>
            </a:r>
            <a:r>
              <a:rPr lang="zh-CN" altLang="en-US" baseline="0" dirty="0" smtClean="0"/>
              <a:t>的缓存策略。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ShardedLRUCache </a:t>
            </a:r>
            <a:r>
              <a:rPr lang="zh-CN" altLang="en-US" baseline="0" dirty="0" smtClean="0"/>
              <a:t>就是对 </a:t>
            </a:r>
            <a:r>
              <a:rPr lang="en-US" altLang="zh-CN" baseline="0" dirty="0" smtClean="0"/>
              <a:t>LRUCache </a:t>
            </a:r>
            <a:r>
              <a:rPr lang="zh-CN" altLang="en-US" baseline="0" dirty="0" smtClean="0"/>
              <a:t>做了包装，意图是 </a:t>
            </a:r>
            <a:r>
              <a:rPr lang="en-US" altLang="zh-CN" baseline="0" dirty="0" smtClean="0"/>
              <a:t>Load Balance.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28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 </a:t>
            </a:r>
            <a:r>
              <a:rPr lang="en-US" altLang="zh-CN" dirty="0" smtClean="0"/>
              <a:t>Cache </a:t>
            </a:r>
            <a:r>
              <a:rPr lang="zh-CN" altLang="en-US" dirty="0" smtClean="0"/>
              <a:t>之前对检索的优化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布隆过滤器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1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Memtable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的容量到达阈值时，便会转换成一个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immutable memtable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这两者的结构定义完全一样，区别只是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immutable memtable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是只读的。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immutable memtable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被创建时，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的后台压缩进程便会将利用其中的内容，创建一个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，持久化到磁盘文件中。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SSTable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中的数据存储结构。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0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文件是不可修改的，新的更新操作只会写到新的文件中。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但是随着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的个数增加，读操作会变的越来越慢，因为每一个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SSTable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都要被检查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比如你要读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所以通过周期的合并文件，来保持文件的个数，因此读操作的性能在可接收的范围内。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520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现在可能会有疑惑：为什么 </a:t>
            </a:r>
            <a:r>
              <a:rPr lang="en-US" altLang="zh-CN" dirty="0" smtClean="0"/>
              <a:t>SSTable </a:t>
            </a:r>
            <a:r>
              <a:rPr lang="zh-CN" altLang="en-US" dirty="0" smtClean="0"/>
              <a:t>是 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只读</a:t>
            </a:r>
            <a:r>
              <a:rPr lang="en-US" altLang="zh-CN" dirty="0" smtClean="0"/>
              <a:t>”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“</a:t>
            </a:r>
            <a:r>
              <a:rPr lang="zh-CN" altLang="en-US" baseline="0" dirty="0" smtClean="0"/>
              <a:t>顺序写</a:t>
            </a:r>
            <a:r>
              <a:rPr lang="en-US" altLang="zh-CN" baseline="0" dirty="0" smtClean="0"/>
              <a:t>” </a:t>
            </a:r>
            <a:r>
              <a:rPr lang="zh-CN" altLang="en-US" baseline="0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传统数据库的实现方式：</a:t>
            </a:r>
            <a:r>
              <a:rPr lang="en-US" altLang="zh-CN" dirty="0" smtClean="0"/>
              <a:t>1.2.3.</a:t>
            </a:r>
          </a:p>
          <a:p>
            <a:r>
              <a:rPr lang="zh-CN" altLang="en-US" dirty="0" smtClean="0"/>
              <a:t>现在问题就变成了：如何抵抗随机 </a:t>
            </a:r>
            <a:r>
              <a:rPr lang="en-US" altLang="zh-CN" dirty="0" smtClean="0"/>
              <a:t>I/O ?</a:t>
            </a:r>
          </a:p>
          <a:p>
            <a:r>
              <a:rPr lang="en-US" altLang="zh-CN" dirty="0" smtClean="0"/>
              <a:t>levelDB </a:t>
            </a:r>
            <a:r>
              <a:rPr lang="zh-CN" altLang="en-US" dirty="0" smtClean="0"/>
              <a:t>中的解决方案是：</a:t>
            </a:r>
            <a:r>
              <a:rPr lang="en-US" altLang="zh-CN" dirty="0" smtClean="0"/>
              <a:t>LSM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6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核心思想：放弃磁盘读性能来换取写的顺序性。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用读换写的理由：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内存的速度远超磁盘，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倍以上。而读取的性能提升，主要还是依靠内存命中率而非磁盘读的次数。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写入不占用磁盘的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，读取就能获取更长时间的磁盘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使用权，从而也可以提升读取效率。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所以读性能受影响较小，而写性能则会获得较大幅度的提升，基本上是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5~10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倍左右。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6C1F56-0503-4F80-8B24-9FC7CF2528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37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34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627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958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070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1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004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458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4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8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005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56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71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59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6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4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83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D783FF7-75E3-4DCF-91F5-9D5C5BBFA9BA}" type="datetimeFigureOut">
              <a:rPr lang="zh-CN" altLang="en-US" smtClean="0"/>
              <a:t>2018/10/10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1BF0CE-7BCF-4693-943F-0D0FDD396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68732" y="225523"/>
            <a:ext cx="9134290" cy="2616199"/>
          </a:xfrm>
        </p:spPr>
        <p:txBody>
          <a:bodyPr/>
          <a:lstStyle/>
          <a:p>
            <a:r>
              <a:rPr lang="zh-CN" altLang="en-US" dirty="0"/>
              <a:t>软件</a:t>
            </a:r>
            <a:r>
              <a:rPr lang="zh-CN" altLang="en-US" dirty="0" smtClean="0"/>
              <a:t>体系结构 第</a:t>
            </a:r>
            <a:r>
              <a:rPr lang="en-US" altLang="zh-CN" dirty="0" smtClean="0"/>
              <a:t>14</a:t>
            </a:r>
            <a:r>
              <a:rPr lang="zh-CN" altLang="en-US" dirty="0" smtClean="0"/>
              <a:t>组 演讲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6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47" y="304582"/>
            <a:ext cx="10076152" cy="41809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48" y="304582"/>
            <a:ext cx="10398270" cy="31852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47" y="304582"/>
            <a:ext cx="9930679" cy="46103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82446" y="3993075"/>
            <a:ext cx="9237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• Most nodes are not in main memory.</a:t>
            </a:r>
          </a:p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• Most insertions require a random disk I/O.</a:t>
            </a:r>
          </a:p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• Performance is limited by disk head movement. 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82446" y="4977960"/>
            <a:ext cx="100761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• In aged trees, the leaf blocks end up scattered 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</a:rPr>
              <a:t>over disk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80" name="Picture 8" descr="thoughput of two o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426" y="148718"/>
            <a:ext cx="7318883" cy="651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9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53440" y="93519"/>
            <a:ext cx="10018713" cy="1752599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LSM tree (Log-structured merge Tree)</a:t>
            </a:r>
            <a:r>
              <a:rPr lang="zh-CN" altLang="en-US" sz="4400" dirty="0"/>
              <a:t>（</a:t>
            </a:r>
            <a:r>
              <a:rPr lang="en-US" altLang="zh-CN" sz="4400" dirty="0"/>
              <a:t>e.g. levelDB, </a:t>
            </a:r>
            <a:r>
              <a:rPr lang="en-US" altLang="zh-CN" sz="4400" dirty="0" err="1"/>
              <a:t>HBase</a:t>
            </a:r>
            <a:r>
              <a:rPr lang="en-US" altLang="zh-CN" sz="4400" dirty="0"/>
              <a:t>, Cassandra</a:t>
            </a:r>
            <a:r>
              <a:rPr lang="zh-CN" altLang="en-US" sz="4400" dirty="0" smtClean="0"/>
              <a:t>）</a:t>
            </a:r>
            <a:r>
              <a:rPr lang="zh-CN" altLang="en-US" sz="4400" dirty="0"/>
              <a:t/>
            </a:r>
            <a:br>
              <a:rPr lang="zh-CN" altLang="en-US" sz="4400" dirty="0"/>
            </a:b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0846" y="1662545"/>
            <a:ext cx="10711154" cy="43849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sz="4600" dirty="0" smtClean="0"/>
              <a:t>Why sacrifice read efficiency for write efficiency:</a:t>
            </a:r>
          </a:p>
          <a:p>
            <a:r>
              <a:rPr lang="en-US" altLang="zh-CN" sz="3800" dirty="0" smtClean="0"/>
              <a:t>The </a:t>
            </a:r>
            <a:r>
              <a:rPr lang="en-US" altLang="zh-CN" sz="3800" dirty="0"/>
              <a:t>speed of memory is much faster than disk, more than 1000 times. The performance improvement of reading depends mainly on the memory hit rate rather than the </a:t>
            </a:r>
            <a:r>
              <a:rPr lang="en-US" altLang="zh-CN" sz="3800" dirty="0" smtClean="0"/>
              <a:t>times </a:t>
            </a:r>
            <a:r>
              <a:rPr lang="en-US" altLang="zh-CN" sz="3800" dirty="0"/>
              <a:t>of disk reads</a:t>
            </a:r>
            <a:r>
              <a:rPr lang="en-US" altLang="zh-CN" sz="3800" dirty="0" smtClean="0"/>
              <a:t>.</a:t>
            </a:r>
          </a:p>
          <a:p>
            <a:r>
              <a:rPr lang="en-US" altLang="zh-CN" sz="3800" dirty="0" smtClean="0"/>
              <a:t>Write I/O does </a:t>
            </a:r>
            <a:r>
              <a:rPr lang="en-US" altLang="zh-CN" sz="3800" dirty="0"/>
              <a:t>not occupy the disk, </a:t>
            </a:r>
            <a:r>
              <a:rPr lang="en-US" altLang="zh-CN" sz="3800" dirty="0" smtClean="0"/>
              <a:t>reading </a:t>
            </a:r>
            <a:r>
              <a:rPr lang="en-US" altLang="zh-CN" sz="3800" dirty="0"/>
              <a:t>can get longer disk </a:t>
            </a:r>
            <a:r>
              <a:rPr lang="en-US" altLang="zh-CN" sz="3800" dirty="0" smtClean="0"/>
              <a:t>I/O usage, </a:t>
            </a:r>
            <a:r>
              <a:rPr lang="en-US" altLang="zh-CN" sz="3800" dirty="0"/>
              <a:t>which can also improve reading </a:t>
            </a:r>
            <a:r>
              <a:rPr lang="en-US" altLang="zh-CN" sz="3800" dirty="0" smtClean="0"/>
              <a:t>efficiency.</a:t>
            </a:r>
          </a:p>
          <a:p>
            <a:endParaRPr lang="en-US" altLang="zh-CN" sz="3200" dirty="0"/>
          </a:p>
          <a:p>
            <a:pPr marL="0" indent="0">
              <a:buNone/>
            </a:pPr>
            <a:r>
              <a:rPr lang="en-US" altLang="zh-CN" sz="4600" dirty="0"/>
              <a:t>Therefore, the read performance is less affected, and the write performance is greatly improved, which is basically 5~10 times. </a:t>
            </a:r>
          </a:p>
        </p:txBody>
      </p:sp>
    </p:spTree>
    <p:extLst>
      <p:ext uri="{BB962C8B-B14F-4D97-AF65-F5344CB8AC3E}">
        <p14:creationId xmlns:p14="http://schemas.microsoft.com/office/powerpoint/2010/main" val="282404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002" y="103909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levelDB </a:t>
            </a:r>
            <a:r>
              <a:rPr lang="zh-CN" altLang="en-US" sz="4400" dirty="0" smtClean="0"/>
              <a:t>设计背后的思考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9002" y="1856508"/>
            <a:ext cx="10371717" cy="3972792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Encapsulation  VS  Efficiency</a:t>
            </a:r>
          </a:p>
          <a:p>
            <a:endParaRPr lang="en-US" altLang="zh-CN" sz="3200" dirty="0" smtClean="0"/>
          </a:p>
          <a:p>
            <a:r>
              <a:rPr lang="en-US" altLang="zh-CN" sz="3200" dirty="0"/>
              <a:t>B</a:t>
            </a:r>
            <a:r>
              <a:rPr lang="en-US" altLang="zh-CN" sz="3200" dirty="0" smtClean="0"/>
              <a:t>rief talk on  “System Design”  and  “Type System”</a:t>
            </a:r>
          </a:p>
          <a:p>
            <a:endParaRPr lang="en-US" altLang="zh-CN" sz="3200" dirty="0" smtClean="0"/>
          </a:p>
          <a:p>
            <a:r>
              <a:rPr lang="en-US" altLang="zh-CN" sz="3200" dirty="0" smtClean="0"/>
              <a:t>Stream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7430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7467" y="280556"/>
            <a:ext cx="9524715" cy="102870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Encapsulation  VS  </a:t>
            </a:r>
            <a:r>
              <a:rPr lang="en-US" altLang="zh-CN" sz="4400" dirty="0" smtClean="0"/>
              <a:t>Efficiency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7467" y="1450786"/>
            <a:ext cx="10048296" cy="3567546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Systems which hide these kinds of details are easier to understand (since they act more like single unit, with fewer details to think about</a:t>
            </a:r>
            <a:r>
              <a:rPr lang="en-US" altLang="zh-CN" sz="3200" dirty="0" smtClean="0"/>
              <a:t>)</a:t>
            </a:r>
          </a:p>
          <a:p>
            <a:r>
              <a:rPr lang="en-US" altLang="zh-CN" sz="3200" dirty="0"/>
              <a:t>S</a:t>
            </a:r>
            <a:r>
              <a:rPr lang="en-US" altLang="zh-CN" sz="3200" dirty="0" smtClean="0"/>
              <a:t>ystems that </a:t>
            </a:r>
            <a:r>
              <a:rPr lang="en-US" altLang="zh-CN" sz="3200" dirty="0"/>
              <a:t>expose more real-world details may be </a:t>
            </a:r>
            <a:r>
              <a:rPr lang="en-US" altLang="zh-CN" sz="3200" dirty="0" smtClean="0"/>
              <a:t>more </a:t>
            </a:r>
            <a:r>
              <a:rPr lang="en-US" altLang="zh-CN" sz="3200" dirty="0"/>
              <a:t>performant (because they correspond more closely to reality).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956451" y="5018332"/>
            <a:ext cx="4840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rgbClr val="FF0000"/>
                </a:solidFill>
              </a:rPr>
              <a:t>Trade-Off !!!</a:t>
            </a:r>
            <a:endParaRPr lang="zh-CN" alt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8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09" y="2272040"/>
            <a:ext cx="10279275" cy="31208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44637" y="200571"/>
            <a:ext cx="52831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/>
              <a:t>COW – Copy On Write</a:t>
            </a:r>
            <a:endParaRPr lang="zh-CN" altLang="en-US" sz="44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918710" y="1309255"/>
            <a:ext cx="4759037" cy="78970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`fork()` in </a:t>
            </a:r>
            <a:r>
              <a:rPr lang="en-US" altLang="zh-CN" sz="3200" dirty="0" smtClean="0"/>
              <a:t>Linux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1918710" y="3166149"/>
            <a:ext cx="5650923" cy="973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/>
              <a:t>`</a:t>
            </a:r>
            <a:r>
              <a:rPr lang="en-US" altLang="zh-CN" sz="3200" dirty="0" err="1" smtClean="0"/>
              <a:t>std</a:t>
            </a:r>
            <a:r>
              <a:rPr lang="en-US" altLang="zh-CN" sz="3200" dirty="0" smtClean="0"/>
              <a:t>::string` in C++</a:t>
            </a:r>
            <a:endParaRPr lang="zh-CN" altLang="en-US" sz="3200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08" y="2272039"/>
            <a:ext cx="10280342" cy="40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9581" y="0"/>
            <a:ext cx="9476510" cy="1132609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System Design  &amp;  Type System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2128" y="1233052"/>
            <a:ext cx="10288590" cy="4741719"/>
          </a:xfrm>
        </p:spPr>
        <p:txBody>
          <a:bodyPr>
            <a:noAutofit/>
          </a:bodyPr>
          <a:lstStyle/>
          <a:p>
            <a:r>
              <a:rPr lang="en-US" altLang="zh-CN" sz="3200" dirty="0" smtClean="0"/>
              <a:t>Type System</a:t>
            </a:r>
          </a:p>
          <a:p>
            <a:r>
              <a:rPr lang="en-US" altLang="zh-CN" sz="3200" dirty="0"/>
              <a:t>Polymorphism</a:t>
            </a:r>
            <a:r>
              <a:rPr lang="en-US" altLang="zh-CN" sz="3200" dirty="0" smtClean="0"/>
              <a:t>: a </a:t>
            </a:r>
            <a:r>
              <a:rPr lang="en-US" altLang="zh-CN" sz="3200" dirty="0"/>
              <a:t>single symbol with representation of different </a:t>
            </a:r>
            <a:r>
              <a:rPr lang="en-US" altLang="zh-CN" sz="3200" dirty="0" smtClean="0"/>
              <a:t>behaviors.</a:t>
            </a:r>
          </a:p>
          <a:p>
            <a:pPr marL="0" indent="0">
              <a:buNone/>
            </a:pPr>
            <a:r>
              <a:rPr lang="en-US" altLang="zh-CN" sz="2800" dirty="0" smtClean="0"/>
              <a:t>          -  Ad-hoc Coercion Polymorphism (implicit conversion)</a:t>
            </a:r>
          </a:p>
          <a:p>
            <a:pPr marL="0" indent="0">
              <a:buNone/>
            </a:pPr>
            <a:r>
              <a:rPr lang="en-US" altLang="zh-CN" sz="2800" dirty="0" smtClean="0"/>
              <a:t>          </a:t>
            </a:r>
            <a:r>
              <a:rPr lang="en-US" altLang="zh-CN" sz="2800" dirty="0"/>
              <a:t>-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Ad-hoc </a:t>
            </a:r>
            <a:r>
              <a:rPr lang="en-US" altLang="zh-CN" sz="2800" dirty="0" smtClean="0"/>
              <a:t>Overloading Polymorphism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-  </a:t>
            </a:r>
            <a:r>
              <a:rPr lang="en-US" altLang="zh-CN" sz="2800" dirty="0"/>
              <a:t>Parametric </a:t>
            </a:r>
            <a:r>
              <a:rPr lang="en-US" altLang="zh-CN" sz="2800" dirty="0" smtClean="0"/>
              <a:t>Polymorphism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-  Subtyping Polymorphism</a:t>
            </a:r>
          </a:p>
        </p:txBody>
      </p:sp>
    </p:spTree>
    <p:extLst>
      <p:ext uri="{BB962C8B-B14F-4D97-AF65-F5344CB8AC3E}">
        <p14:creationId xmlns:p14="http://schemas.microsoft.com/office/powerpoint/2010/main" val="281088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30" y="1989489"/>
            <a:ext cx="10461926" cy="685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230" y="3602608"/>
            <a:ext cx="9804854" cy="1146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40827" y="292166"/>
            <a:ext cx="3189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/>
              <a:t>Type Erasure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303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3" y="1943100"/>
            <a:ext cx="11744740" cy="35952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79927" y="415637"/>
            <a:ext cx="6084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smtClean="0"/>
              <a:t>Subtyping Polymorphism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971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17" y="1322607"/>
            <a:ext cx="9954312" cy="43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16" y="552667"/>
            <a:ext cx="10814070" cy="466356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15" y="552667"/>
            <a:ext cx="8912011" cy="51662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13" y="552666"/>
            <a:ext cx="8340513" cy="57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96747" y="867192"/>
            <a:ext cx="10495253" cy="52739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7700" dirty="0" smtClean="0"/>
              <a:t> levelDB </a:t>
            </a:r>
            <a:r>
              <a:rPr lang="zh-CN" altLang="en-US" sz="7700" dirty="0" smtClean="0"/>
              <a:t>底层存储架构</a:t>
            </a:r>
            <a:endParaRPr lang="en-US" altLang="zh-CN" sz="7700" dirty="0" smtClean="0"/>
          </a:p>
          <a:p>
            <a:pPr marL="0" indent="0">
              <a:buNone/>
            </a:pPr>
            <a:endParaRPr lang="en-US" altLang="zh-CN" sz="7700" dirty="0" smtClean="0"/>
          </a:p>
          <a:p>
            <a:r>
              <a:rPr lang="en-US" altLang="zh-CN" sz="7700" dirty="0" smtClean="0"/>
              <a:t> levelDB </a:t>
            </a:r>
            <a:r>
              <a:rPr lang="zh-CN" altLang="en-US" sz="7700" dirty="0" smtClean="0"/>
              <a:t>设计背后的思考</a:t>
            </a:r>
            <a:endParaRPr lang="en-US" altLang="zh-CN" sz="7700" dirty="0" smtClean="0"/>
          </a:p>
          <a:p>
            <a:pPr marL="0" indent="0">
              <a:buNone/>
            </a:pPr>
            <a:endParaRPr lang="en-US" altLang="zh-CN" sz="7700" dirty="0" smtClean="0"/>
          </a:p>
          <a:p>
            <a:r>
              <a:rPr lang="zh-CN" altLang="en-US" sz="7700" dirty="0" smtClean="0"/>
              <a:t> 分布式，</a:t>
            </a:r>
            <a:r>
              <a:rPr lang="en-US" altLang="zh-CN" sz="7700" dirty="0" smtClean="0"/>
              <a:t>BigTable &amp; MapReduce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32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" y="450117"/>
            <a:ext cx="10840873" cy="56494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07" y="450117"/>
            <a:ext cx="10691223" cy="52544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711" y="0"/>
            <a:ext cx="6034472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42270" y="920360"/>
            <a:ext cx="47979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FF0000"/>
                </a:solidFill>
              </a:rPr>
              <a:t>Reuse</a:t>
            </a:r>
          </a:p>
          <a:p>
            <a:endParaRPr lang="en-US" altLang="zh-CN" sz="6000" dirty="0" smtClean="0">
              <a:solidFill>
                <a:srgbClr val="FF0000"/>
              </a:solidFill>
            </a:endParaRPr>
          </a:p>
          <a:p>
            <a:r>
              <a:rPr lang="en-US" altLang="zh-CN" sz="6000" dirty="0" smtClean="0">
                <a:solidFill>
                  <a:srgbClr val="FF0000"/>
                </a:solidFill>
              </a:rPr>
              <a:t>Polymorphism</a:t>
            </a:r>
          </a:p>
          <a:p>
            <a:endParaRPr lang="en-US" altLang="zh-CN" sz="6000" dirty="0" smtClean="0">
              <a:solidFill>
                <a:srgbClr val="FF0000"/>
              </a:solidFill>
            </a:endParaRPr>
          </a:p>
          <a:p>
            <a:r>
              <a:rPr lang="en-US" altLang="zh-CN" sz="6000" dirty="0" smtClean="0">
                <a:solidFill>
                  <a:srgbClr val="FF0000"/>
                </a:solidFill>
              </a:rPr>
              <a:t>No Coupling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6118" y="10391"/>
            <a:ext cx="8083618" cy="1049481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Trait System in Rust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222"/>
            <a:ext cx="5252699" cy="46031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51" y="2893868"/>
            <a:ext cx="6713349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35282" y="2587335"/>
            <a:ext cx="8873836" cy="976745"/>
          </a:xfrm>
        </p:spPr>
        <p:txBody>
          <a:bodyPr>
            <a:normAutofit fontScale="90000"/>
          </a:bodyPr>
          <a:lstStyle/>
          <a:p>
            <a:r>
              <a:rPr lang="en-US" altLang="zh-CN" sz="6000" dirty="0" smtClean="0"/>
              <a:t>Stream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338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684" y="540937"/>
            <a:ext cx="8888232" cy="5298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248190"/>
            <a:ext cx="5812218" cy="4404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630" y="1248190"/>
            <a:ext cx="5774742" cy="44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936" y="0"/>
            <a:ext cx="5877237" cy="68679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78" y="1684982"/>
            <a:ext cx="7394422" cy="35783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72" y="1388436"/>
            <a:ext cx="10162550" cy="434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11" y="1986597"/>
            <a:ext cx="11461644" cy="25340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8356" y="560657"/>
            <a:ext cx="7662244" cy="59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56" y="560657"/>
            <a:ext cx="7662244" cy="59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eveldb-handbook.readthedocs.io/zh/latest/_images/write_op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34" y="231797"/>
            <a:ext cx="9606241" cy="645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7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fka.apache.org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8" y="955964"/>
            <a:ext cx="9922243" cy="296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es.infoq.com/articles/kafka-analysis-part-7/zh/resources/0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8" y="3611"/>
            <a:ext cx="9915931" cy="685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orm.apache.org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74" y="1934440"/>
            <a:ext cx="6320599" cy="19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park.apache.org/images/spark-logo-trademar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215" y="809423"/>
            <a:ext cx="6118440" cy="32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park Stream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129" y="2103847"/>
            <a:ext cx="12391129" cy="276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âstorm architectureâçå¾çæç´¢ç»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351" y="3611"/>
            <a:ext cx="8991723" cy="685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âstorm streamâçå¾çæç´¢ç»æ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53" y="644742"/>
            <a:ext cx="9753600" cy="5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357" y="1361208"/>
            <a:ext cx="10984780" cy="2234045"/>
          </a:xfrm>
        </p:spPr>
        <p:txBody>
          <a:bodyPr>
            <a:noAutofit/>
          </a:bodyPr>
          <a:lstStyle/>
          <a:p>
            <a:r>
              <a:rPr lang="zh-CN" altLang="en-US" sz="6000" dirty="0" smtClean="0"/>
              <a:t>分布式，</a:t>
            </a:r>
            <a:r>
              <a:rPr lang="en-US" altLang="zh-CN" sz="6000" dirty="0" smtClean="0"/>
              <a:t>BigTable &amp; MapReduce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5768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âBigtable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4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98" y="237836"/>
            <a:ext cx="7566796" cy="3124200"/>
          </a:xfrm>
        </p:spPr>
      </p:pic>
      <p:sp>
        <p:nvSpPr>
          <p:cNvPr id="5" name="矩形 4"/>
          <p:cNvSpPr/>
          <p:nvPr/>
        </p:nvSpPr>
        <p:spPr>
          <a:xfrm>
            <a:off x="1357745" y="3576934"/>
            <a:ext cx="10603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24292E"/>
                </a:solidFill>
              </a:rPr>
              <a:t>LevelDB is a fast key-value storage library written at Google that provides an ordered mapping from string keys to string values.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876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mapreduce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82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1802" y="2421082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Thanks for watching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9235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5819" y="75008"/>
            <a:ext cx="10018713" cy="1752599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levelDB </a:t>
            </a:r>
            <a:r>
              <a:rPr lang="zh-CN" altLang="en-US" sz="4400" dirty="0" smtClean="0"/>
              <a:t>底层存储架构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0355" y="1542471"/>
            <a:ext cx="10199690" cy="3943929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 Memory Storage</a:t>
            </a:r>
          </a:p>
          <a:p>
            <a:pPr marL="0" indent="0">
              <a:buNone/>
            </a:pPr>
            <a:endParaRPr lang="en-US" altLang="zh-CN" sz="3600" dirty="0" smtClean="0"/>
          </a:p>
          <a:p>
            <a:r>
              <a:rPr lang="en-US" altLang="zh-CN" sz="3600" dirty="0" smtClean="0"/>
              <a:t> Disk Storage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067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37401" y="1087283"/>
            <a:ext cx="10018713" cy="31242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3200" dirty="0" smtClean="0"/>
              <a:t>Data in memory is organized as `memtable`, which stores the k-v data.</a:t>
            </a:r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smtClean="0"/>
              <a:t>The deletion of the data is stored as delete operation tag(with timestamp) in memtable rather than explicit erase the k-v.</a:t>
            </a:r>
          </a:p>
          <a:p>
            <a:pPr marL="0" indent="0">
              <a:buNone/>
            </a:pPr>
            <a:r>
              <a:rPr lang="en-US" altLang="zh-CN" sz="3200" dirty="0" smtClean="0"/>
              <a:t>(will be discussed in sequential writing later)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46" y="-13502"/>
            <a:ext cx="9792930" cy="68715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13" y="484751"/>
            <a:ext cx="11415701" cy="58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8841" y="1"/>
            <a:ext cx="10078424" cy="924232"/>
          </a:xfrm>
        </p:spPr>
        <p:txBody>
          <a:bodyPr/>
          <a:lstStyle/>
          <a:p>
            <a:r>
              <a:rPr lang="en-US" altLang="zh-CN" sz="4400" dirty="0"/>
              <a:t>ShardedLRUCache</a:t>
            </a:r>
            <a:endParaRPr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1791670" y="1048820"/>
            <a:ext cx="10036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Cache is used to make buffer for disk block, avoiding I/O operation on disk for recently used data.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1791670" y="2484793"/>
            <a:ext cx="10036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Mix LRUCache with HashTable:</a:t>
            </a:r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- Speed up retrieval</a:t>
            </a:r>
          </a:p>
          <a:p>
            <a:r>
              <a:rPr lang="en-US" altLang="zh-CN" sz="3200" dirty="0" smtClean="0"/>
              <a:t>  - Advantage of LRU strategy</a:t>
            </a:r>
            <a:endParaRPr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1791670" y="4413208"/>
            <a:ext cx="100365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Load Balance:</a:t>
            </a:r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- </a:t>
            </a:r>
            <a:r>
              <a:rPr lang="en-US" altLang="zh-CN" sz="3200" dirty="0" err="1" smtClean="0"/>
              <a:t>Sharded</a:t>
            </a:r>
            <a:r>
              <a:rPr lang="en-US" altLang="zh-CN" sz="3200" dirty="0" smtClean="0"/>
              <a:t>: requests are dispatched to buckets</a:t>
            </a:r>
          </a:p>
          <a:p>
            <a:r>
              <a:rPr lang="en-US" altLang="zh-CN" sz="3200" dirty="0"/>
              <a:t> </a:t>
            </a:r>
            <a:r>
              <a:rPr lang="en-US" altLang="zh-CN" sz="3200" dirty="0" smtClean="0"/>
              <a:t> - Concurrency: each bucket has its own </a:t>
            </a:r>
            <a:r>
              <a:rPr lang="en-US" altLang="zh-CN" sz="3200" dirty="0" err="1" smtClean="0"/>
              <a:t>mutex</a:t>
            </a:r>
            <a:r>
              <a:rPr lang="en-US" altLang="zh-CN" sz="3200" dirty="0" smtClean="0"/>
              <a:t>, no race      condition among </a:t>
            </a:r>
            <a:r>
              <a:rPr lang="en-US" altLang="zh-CN" sz="3200" dirty="0"/>
              <a:t>different buckets</a:t>
            </a:r>
            <a:r>
              <a:rPr lang="en-US" altLang="zh-CN" sz="3200" dirty="0" smtClean="0"/>
              <a:t>.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2" y="170449"/>
            <a:ext cx="10366987" cy="664637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32" y="1"/>
            <a:ext cx="10239168" cy="688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05093" y="0"/>
            <a:ext cx="10603780" cy="1839190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Optimization for Cache lookup -- </a:t>
            </a:r>
            <a:r>
              <a:rPr lang="en-US" altLang="zh-CN" sz="4400" dirty="0" err="1" smtClean="0"/>
              <a:t>BloomFilter</a:t>
            </a:r>
            <a:endParaRPr lang="zh-CN" altLang="en-US" sz="4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0793" y="1939634"/>
            <a:ext cx="10483902" cy="3681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873" y="1313639"/>
            <a:ext cx="6228830" cy="53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8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7692" y="2369127"/>
            <a:ext cx="10487890" cy="1647444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Disk Storage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135580"/>
            <a:ext cx="10082162" cy="6628902"/>
          </a:xfrm>
          <a:prstGeom prst="rect">
            <a:avLst/>
          </a:prstGeom>
        </p:spPr>
      </p:pic>
      <p:pic>
        <p:nvPicPr>
          <p:cNvPr id="5" name="Picture 2" descr="leveldb_sstable_structure_10_03.pn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31" y="0"/>
            <a:ext cx="8863446" cy="684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8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jor_Compaction_10_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17" y="75362"/>
            <a:ext cx="7647710" cy="66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TM03457496[[fn=视差]]</Template>
  <TotalTime>708</TotalTime>
  <Words>3001</Words>
  <Application>Microsoft Office PowerPoint</Application>
  <PresentationFormat>宽屏</PresentationFormat>
  <Paragraphs>211</Paragraphs>
  <Slides>31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华文楷体</vt:lpstr>
      <vt:lpstr>Arial</vt:lpstr>
      <vt:lpstr>Corbel</vt:lpstr>
      <vt:lpstr>视差</vt:lpstr>
      <vt:lpstr>软件体系结构 第14组 演讲</vt:lpstr>
      <vt:lpstr>PowerPoint 演示文稿</vt:lpstr>
      <vt:lpstr>PowerPoint 演示文稿</vt:lpstr>
      <vt:lpstr>levelDB 底层存储架构</vt:lpstr>
      <vt:lpstr>PowerPoint 演示文稿</vt:lpstr>
      <vt:lpstr>ShardedLRUCache</vt:lpstr>
      <vt:lpstr>Optimization for Cache lookup -- BloomFilter</vt:lpstr>
      <vt:lpstr>Disk Storage</vt:lpstr>
      <vt:lpstr>PowerPoint 演示文稿</vt:lpstr>
      <vt:lpstr>PowerPoint 演示文稿</vt:lpstr>
      <vt:lpstr>LSM tree (Log-structured merge Tree)（e.g. levelDB, HBase, Cassandra） </vt:lpstr>
      <vt:lpstr>levelDB 设计背后的思考</vt:lpstr>
      <vt:lpstr>Encapsulation  VS  Efficiency</vt:lpstr>
      <vt:lpstr>PowerPoint 演示文稿</vt:lpstr>
      <vt:lpstr>System Design  &amp;  Type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Trait System in Rust</vt:lpstr>
      <vt:lpstr>Stream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分布式，BigTable &amp; MapReduce</vt:lpstr>
      <vt:lpstr>PowerPoint 演示文稿</vt:lpstr>
      <vt:lpstr>PowerPoint 演示文稿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软件体系结构 第14组 演讲</dc:title>
  <dc:creator>Ren Siyuan</dc:creator>
  <cp:lastModifiedBy>Ren Siyuan</cp:lastModifiedBy>
  <cp:revision>581</cp:revision>
  <dcterms:created xsi:type="dcterms:W3CDTF">2018-10-07T05:19:02Z</dcterms:created>
  <dcterms:modified xsi:type="dcterms:W3CDTF">2018-10-09T16:47:28Z</dcterms:modified>
</cp:coreProperties>
</file>